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handoutMasterIdLst>
    <p:handoutMasterId r:id="rId18"/>
  </p:handoutMasterIdLst>
  <p:sldIdLst>
    <p:sldId id="257" r:id="rId2"/>
    <p:sldId id="262" r:id="rId3"/>
    <p:sldId id="263" r:id="rId4"/>
    <p:sldId id="264" r:id="rId5"/>
    <p:sldId id="265" r:id="rId6"/>
    <p:sldId id="277" r:id="rId7"/>
    <p:sldId id="266" r:id="rId8"/>
    <p:sldId id="267" r:id="rId9"/>
    <p:sldId id="268" r:id="rId10"/>
    <p:sldId id="269" r:id="rId11"/>
    <p:sldId id="270" r:id="rId12"/>
    <p:sldId id="271" r:id="rId13"/>
    <p:sldId id="272" r:id="rId14"/>
    <p:sldId id="275" r:id="rId15"/>
    <p:sldId id="276" r:id="rId16"/>
    <p:sldId id="278"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11"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Times" pitchFamily="-111"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Times" pitchFamily="-111"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Times" pitchFamily="-111"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Times" pitchFamily="-111" charset="0"/>
        <a:ea typeface="ＭＳ Ｐゴシック" pitchFamily="34" charset="-128"/>
        <a:cs typeface="+mn-cs"/>
      </a:defRPr>
    </a:lvl5pPr>
    <a:lvl6pPr marL="2286000" algn="l" defTabSz="914400" rtl="0" eaLnBrk="1" latinLnBrk="0" hangingPunct="1">
      <a:defRPr sz="2400" kern="1200">
        <a:solidFill>
          <a:schemeClr val="tx1"/>
        </a:solidFill>
        <a:latin typeface="Times" pitchFamily="-111" charset="0"/>
        <a:ea typeface="ＭＳ Ｐゴシック" pitchFamily="34" charset="-128"/>
        <a:cs typeface="+mn-cs"/>
      </a:defRPr>
    </a:lvl6pPr>
    <a:lvl7pPr marL="2743200" algn="l" defTabSz="914400" rtl="0" eaLnBrk="1" latinLnBrk="0" hangingPunct="1">
      <a:defRPr sz="2400" kern="1200">
        <a:solidFill>
          <a:schemeClr val="tx1"/>
        </a:solidFill>
        <a:latin typeface="Times" pitchFamily="-111" charset="0"/>
        <a:ea typeface="ＭＳ Ｐゴシック" pitchFamily="34" charset="-128"/>
        <a:cs typeface="+mn-cs"/>
      </a:defRPr>
    </a:lvl7pPr>
    <a:lvl8pPr marL="3200400" algn="l" defTabSz="914400" rtl="0" eaLnBrk="1" latinLnBrk="0" hangingPunct="1">
      <a:defRPr sz="2400" kern="1200">
        <a:solidFill>
          <a:schemeClr val="tx1"/>
        </a:solidFill>
        <a:latin typeface="Times" pitchFamily="-111" charset="0"/>
        <a:ea typeface="ＭＳ Ｐゴシック" pitchFamily="34" charset="-128"/>
        <a:cs typeface="+mn-cs"/>
      </a:defRPr>
    </a:lvl8pPr>
    <a:lvl9pPr marL="3657600" algn="l" defTabSz="914400" rtl="0" eaLnBrk="1" latinLnBrk="0" hangingPunct="1">
      <a:defRPr sz="2400" kern="1200">
        <a:solidFill>
          <a:schemeClr val="tx1"/>
        </a:solidFill>
        <a:latin typeface="Times" pitchFamily="-111"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D759"/>
    <a:srgbClr val="0D4C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2100" y="-5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3EE6AD6-BE1B-4422-B69D-D2D0AF7E3A54}" type="datetimeFigureOut">
              <a:rPr lang="en-GB"/>
              <a:pPr>
                <a:defRPr/>
              </a:pPr>
              <a:t>23/09/2015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3343C1D-1B3A-4096-AF7C-6156DC8E982C}" type="slidenum">
              <a:rPr lang="en-GB"/>
              <a:pPr>
                <a:defRPr/>
              </a:pPr>
              <a:t>‹#›</a:t>
            </a:fld>
            <a:endParaRPr lang="en-GB"/>
          </a:p>
        </p:txBody>
      </p:sp>
    </p:spTree>
    <p:extLst>
      <p:ext uri="{BB962C8B-B14F-4D97-AF65-F5344CB8AC3E}">
        <p14:creationId xmlns:p14="http://schemas.microsoft.com/office/powerpoint/2010/main" val="30466330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D4C94"/>
        </a:solidFill>
        <a:effectLst/>
      </p:bgPr>
    </p:bg>
    <p:spTree>
      <p:nvGrpSpPr>
        <p:cNvPr id="1" name=""/>
        <p:cNvGrpSpPr/>
        <p:nvPr/>
      </p:nvGrpSpPr>
      <p:grpSpPr>
        <a:xfrm>
          <a:off x="0" y="0"/>
          <a:ext cx="0" cy="0"/>
          <a:chOff x="0" y="0"/>
          <a:chExt cx="0" cy="0"/>
        </a:xfrm>
      </p:grpSpPr>
      <p:pic>
        <p:nvPicPr>
          <p:cNvPr id="3" name="Picture 15" descr="SMH_Logo.png                                                   00656CB4&#10;Tiana's HD                     BE7B93F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32250" y="762000"/>
            <a:ext cx="1077913"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1790700" y="2743200"/>
            <a:ext cx="5562600" cy="1143000"/>
          </a:xfrm>
        </p:spPr>
        <p:txBody>
          <a:bodyPr anchor="ctr"/>
          <a:lstStyle>
            <a:lvl1pPr algn="ctr">
              <a:defRPr sz="4500">
                <a:solidFill>
                  <a:srgbClr val="FCD759"/>
                </a:solidFill>
              </a:defRPr>
            </a:lvl1pPr>
          </a:lstStyle>
          <a:p>
            <a:r>
              <a:rPr lang="en-US"/>
              <a:t>Heading here</a:t>
            </a:r>
          </a:p>
        </p:txBody>
      </p:sp>
    </p:spTree>
    <p:extLst>
      <p:ext uri="{BB962C8B-B14F-4D97-AF65-F5344CB8AC3E}">
        <p14:creationId xmlns:p14="http://schemas.microsoft.com/office/powerpoint/2010/main" val="1180550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88841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52600" y="533400"/>
            <a:ext cx="4800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Heading here</a:t>
            </a:r>
          </a:p>
        </p:txBody>
      </p:sp>
      <p:sp>
        <p:nvSpPr>
          <p:cNvPr id="1027" name="Rectangle 3"/>
          <p:cNvSpPr>
            <a:spLocks noGrp="1" noChangeArrowheads="1"/>
          </p:cNvSpPr>
          <p:nvPr>
            <p:ph type="body" idx="1"/>
          </p:nvPr>
        </p:nvSpPr>
        <p:spPr bwMode="auto">
          <a:xfrm>
            <a:off x="381000" y="2362200"/>
            <a:ext cx="84582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copy here</a:t>
            </a:r>
          </a:p>
        </p:txBody>
      </p:sp>
      <p:pic>
        <p:nvPicPr>
          <p:cNvPr id="1028" name="Picture 11" descr="SMH_Wave.png                                                   00656CB4&#10;Tiana's HD                     BE7B93F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5875" y="5029200"/>
            <a:ext cx="917575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9" descr="SMH_Logo.png                                                   00656CB4&#10;Tiana's HD                     BE7B93F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81000" y="304800"/>
            <a:ext cx="938213"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82" r:id="rId2"/>
  </p:sldLayoutIdLst>
  <p:txStyles>
    <p:titleStyle>
      <a:lvl1pPr algn="l" rtl="0" eaLnBrk="0" fontAlgn="base" hangingPunct="0">
        <a:spcBef>
          <a:spcPct val="0"/>
        </a:spcBef>
        <a:spcAft>
          <a:spcPct val="0"/>
        </a:spcAft>
        <a:defRPr sz="3600">
          <a:solidFill>
            <a:srgbClr val="0D4C94"/>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rgbClr val="0D4C94"/>
          </a:solidFill>
          <a:latin typeface="Arial" charset="0"/>
          <a:ea typeface="ＭＳ Ｐゴシック" charset="-128"/>
          <a:cs typeface="ＭＳ Ｐゴシック" charset="-128"/>
        </a:defRPr>
      </a:lvl2pPr>
      <a:lvl3pPr algn="l" rtl="0" eaLnBrk="0" fontAlgn="base" hangingPunct="0">
        <a:spcBef>
          <a:spcPct val="0"/>
        </a:spcBef>
        <a:spcAft>
          <a:spcPct val="0"/>
        </a:spcAft>
        <a:defRPr sz="3600">
          <a:solidFill>
            <a:srgbClr val="0D4C94"/>
          </a:solidFill>
          <a:latin typeface="Arial" charset="0"/>
          <a:ea typeface="ＭＳ Ｐゴシック" charset="-128"/>
          <a:cs typeface="ＭＳ Ｐゴシック" charset="-128"/>
        </a:defRPr>
      </a:lvl3pPr>
      <a:lvl4pPr algn="l" rtl="0" eaLnBrk="0" fontAlgn="base" hangingPunct="0">
        <a:spcBef>
          <a:spcPct val="0"/>
        </a:spcBef>
        <a:spcAft>
          <a:spcPct val="0"/>
        </a:spcAft>
        <a:defRPr sz="3600">
          <a:solidFill>
            <a:srgbClr val="0D4C94"/>
          </a:solidFill>
          <a:latin typeface="Arial" charset="0"/>
          <a:ea typeface="ＭＳ Ｐゴシック" charset="-128"/>
          <a:cs typeface="ＭＳ Ｐゴシック" charset="-128"/>
        </a:defRPr>
      </a:lvl4pPr>
      <a:lvl5pPr algn="l" rtl="0" eaLnBrk="0" fontAlgn="base" hangingPunct="0">
        <a:spcBef>
          <a:spcPct val="0"/>
        </a:spcBef>
        <a:spcAft>
          <a:spcPct val="0"/>
        </a:spcAft>
        <a:defRPr sz="3600">
          <a:solidFill>
            <a:srgbClr val="0D4C94"/>
          </a:solidFill>
          <a:latin typeface="Arial" charset="0"/>
          <a:ea typeface="ＭＳ Ｐゴシック" charset="-128"/>
          <a:cs typeface="ＭＳ Ｐゴシック" charset="-128"/>
        </a:defRPr>
      </a:lvl5pPr>
      <a:lvl6pPr marL="457200" algn="l" rtl="0" fontAlgn="base">
        <a:spcBef>
          <a:spcPct val="0"/>
        </a:spcBef>
        <a:spcAft>
          <a:spcPct val="0"/>
        </a:spcAft>
        <a:defRPr sz="3600">
          <a:solidFill>
            <a:srgbClr val="0D4C94"/>
          </a:solidFill>
          <a:latin typeface="Arial" charset="0"/>
        </a:defRPr>
      </a:lvl6pPr>
      <a:lvl7pPr marL="914400" algn="l" rtl="0" fontAlgn="base">
        <a:spcBef>
          <a:spcPct val="0"/>
        </a:spcBef>
        <a:spcAft>
          <a:spcPct val="0"/>
        </a:spcAft>
        <a:defRPr sz="3600">
          <a:solidFill>
            <a:srgbClr val="0D4C94"/>
          </a:solidFill>
          <a:latin typeface="Arial" charset="0"/>
        </a:defRPr>
      </a:lvl7pPr>
      <a:lvl8pPr marL="1371600" algn="l" rtl="0" fontAlgn="base">
        <a:spcBef>
          <a:spcPct val="0"/>
        </a:spcBef>
        <a:spcAft>
          <a:spcPct val="0"/>
        </a:spcAft>
        <a:defRPr sz="3600">
          <a:solidFill>
            <a:srgbClr val="0D4C94"/>
          </a:solidFill>
          <a:latin typeface="Arial" charset="0"/>
        </a:defRPr>
      </a:lvl8pPr>
      <a:lvl9pPr marL="1828800" algn="l" rtl="0" fontAlgn="base">
        <a:spcBef>
          <a:spcPct val="0"/>
        </a:spcBef>
        <a:spcAft>
          <a:spcPct val="0"/>
        </a:spcAft>
        <a:defRPr sz="3600">
          <a:solidFill>
            <a:srgbClr val="0D4C94"/>
          </a:solidFill>
          <a:latin typeface="Arial" charset="0"/>
        </a:defRPr>
      </a:lvl9pPr>
    </p:titleStyle>
    <p:bodyStyle>
      <a:lvl1pPr marL="342900" indent="-342900" algn="l" rtl="0" eaLnBrk="0" fontAlgn="base" hangingPunct="0">
        <a:spcBef>
          <a:spcPct val="20000"/>
        </a:spcBef>
        <a:spcAft>
          <a:spcPct val="0"/>
        </a:spcAft>
        <a:defRPr sz="20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7950" y="2708275"/>
            <a:ext cx="8928100" cy="2559050"/>
          </a:xfrm>
        </p:spPr>
        <p:txBody>
          <a:bodyPr/>
          <a:lstStyle/>
          <a:p>
            <a:pPr eaLnBrk="1" hangingPunct="1"/>
            <a:r>
              <a:rPr lang="en-GB" altLang="en-US" sz="3800" smtClean="0">
                <a:ea typeface="ＭＳ Ｐゴシック" pitchFamily="34" charset="-128"/>
              </a:rPr>
              <a:t>Maximizing independence and quality at end of life.</a:t>
            </a:r>
            <a:br>
              <a:rPr lang="en-GB" altLang="en-US" sz="3800" smtClean="0">
                <a:ea typeface="ＭＳ Ｐゴシック" pitchFamily="34" charset="-128"/>
              </a:rPr>
            </a:br>
            <a:r>
              <a:rPr lang="en-GB" altLang="en-US" sz="3800" smtClean="0">
                <a:ea typeface="ＭＳ Ｐゴシック" pitchFamily="34" charset="-128"/>
              </a:rPr>
              <a:t>(Caroline Mathias O.T)</a:t>
            </a:r>
            <a:endParaRPr lang="en-US" altLang="en-US" sz="3800" smtClean="0">
              <a:ea typeface="ＭＳ Ｐゴシック"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051050" y="1268413"/>
            <a:ext cx="4824413" cy="2376487"/>
          </a:xfrm>
        </p:spPr>
        <p:txBody>
          <a:bodyPr/>
          <a:lstStyle/>
          <a:p>
            <a:r>
              <a:rPr lang="en-GB" altLang="en-US" smtClean="0">
                <a:ea typeface="ＭＳ Ｐゴシック" pitchFamily="34" charset="-128"/>
              </a:rPr>
              <a:t>What do you believe would be important to you at the end of your life?</a:t>
            </a:r>
          </a:p>
        </p:txBody>
      </p:sp>
      <p:sp>
        <p:nvSpPr>
          <p:cNvPr id="12291" name="Content Placeholder 2"/>
          <p:cNvSpPr>
            <a:spLocks noGrp="1"/>
          </p:cNvSpPr>
          <p:nvPr>
            <p:ph idx="1"/>
          </p:nvPr>
        </p:nvSpPr>
        <p:spPr/>
        <p:txBody>
          <a:bodyPr/>
          <a:lstStyle/>
          <a:p>
            <a:endParaRPr lang="en-GB" altLang="en-US" smtClean="0">
              <a:ea typeface="ＭＳ Ｐゴシック"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smtClean="0">
                <a:ea typeface="ＭＳ Ｐゴシック" pitchFamily="34" charset="-128"/>
              </a:rPr>
              <a:t>Case study of person with MND at end of life</a:t>
            </a:r>
          </a:p>
        </p:txBody>
      </p:sp>
      <p:sp>
        <p:nvSpPr>
          <p:cNvPr id="13315" name="Content Placeholder 2"/>
          <p:cNvSpPr>
            <a:spLocks noGrp="1"/>
          </p:cNvSpPr>
          <p:nvPr>
            <p:ph idx="1"/>
          </p:nvPr>
        </p:nvSpPr>
        <p:spPr/>
        <p:txBody>
          <a:bodyPr/>
          <a:lstStyle/>
          <a:p>
            <a:r>
              <a:rPr lang="en-GB" altLang="en-US" smtClean="0">
                <a:ea typeface="ＭＳ Ｐゴシック" pitchFamily="34" charset="-128"/>
              </a:rPr>
              <a:t>MND:a syndrome comprising a range of clinical phenotypes with a common theme of progressive, degenerative ,motor neuronopathy. Nerve messages stop reaching the muscles leading to weakness and wasting of muscles. Cause unknown but 1 in 10 people thought to have a genetic link. No definitive diagnostic test and no known cure for disease, Use of Riluzole has shown slight lengthening in prognosis for small number of people.</a:t>
            </a:r>
          </a:p>
          <a:p>
            <a:endParaRPr lang="en-GB" altLang="en-US" smtClean="0">
              <a:ea typeface="ＭＳ Ｐゴシック"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smtClean="0">
                <a:ea typeface="ＭＳ Ｐゴシック" pitchFamily="34" charset="-128"/>
              </a:rPr>
              <a:t>Types of MND</a:t>
            </a:r>
          </a:p>
        </p:txBody>
      </p:sp>
      <p:sp>
        <p:nvSpPr>
          <p:cNvPr id="14339" name="Content Placeholder 2"/>
          <p:cNvSpPr>
            <a:spLocks noGrp="1"/>
          </p:cNvSpPr>
          <p:nvPr>
            <p:ph idx="1"/>
          </p:nvPr>
        </p:nvSpPr>
        <p:spPr/>
        <p:txBody>
          <a:bodyPr/>
          <a:lstStyle/>
          <a:p>
            <a:r>
              <a:rPr lang="en-GB" altLang="en-US" smtClean="0">
                <a:ea typeface="ＭＳ Ｐゴシック" pitchFamily="34" charset="-128"/>
              </a:rPr>
              <a:t>There are several but not always discrete or specific and symptoms often overlap:</a:t>
            </a:r>
          </a:p>
          <a:p>
            <a:r>
              <a:rPr lang="en-GB" altLang="en-US" smtClean="0">
                <a:ea typeface="ＭＳ Ｐゴシック" pitchFamily="34" charset="-128"/>
              </a:rPr>
              <a:t>Amyotrophic Lateral Sclerosis (ALS at least 80% of all cases) </a:t>
            </a:r>
          </a:p>
          <a:p>
            <a:r>
              <a:rPr lang="en-GB" altLang="en-US" smtClean="0">
                <a:ea typeface="ＭＳ Ｐゴシック" pitchFamily="34" charset="-128"/>
              </a:rPr>
              <a:t>Average life expectancy is 2-5 years</a:t>
            </a:r>
          </a:p>
          <a:p>
            <a:r>
              <a:rPr lang="en-GB" altLang="en-US" smtClean="0">
                <a:ea typeface="ＭＳ Ｐゴシック" pitchFamily="34" charset="-128"/>
              </a:rPr>
              <a:t>Progressive Bulbar Palsy</a:t>
            </a:r>
          </a:p>
          <a:p>
            <a:r>
              <a:rPr lang="en-GB" altLang="en-US" smtClean="0">
                <a:ea typeface="ＭＳ Ｐゴシック" pitchFamily="34" charset="-128"/>
              </a:rPr>
              <a:t>Progressive Muscular Atrophy</a:t>
            </a:r>
          </a:p>
          <a:p>
            <a:r>
              <a:rPr lang="en-GB" altLang="en-US" smtClean="0">
                <a:ea typeface="ＭＳ Ｐゴシック" pitchFamily="34" charset="-128"/>
              </a:rPr>
              <a:t>Primary Lateral Sclerosis</a:t>
            </a:r>
          </a:p>
          <a:p>
            <a:r>
              <a:rPr lang="en-GB" altLang="en-US" smtClean="0">
                <a:ea typeface="ＭＳ Ｐゴシック" pitchFamily="34" charset="-128"/>
              </a:rPr>
              <a:t>Respiratory Onset and others.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smtClean="0">
                <a:ea typeface="ＭＳ Ｐゴシック" pitchFamily="34" charset="-128"/>
              </a:rPr>
              <a:t>Case study</a:t>
            </a:r>
          </a:p>
        </p:txBody>
      </p:sp>
      <p:sp>
        <p:nvSpPr>
          <p:cNvPr id="15363" name="Content Placeholder 2"/>
          <p:cNvSpPr>
            <a:spLocks noGrp="1"/>
          </p:cNvSpPr>
          <p:nvPr>
            <p:ph idx="1"/>
          </p:nvPr>
        </p:nvSpPr>
        <p:spPr>
          <a:xfrm>
            <a:off x="395288" y="2349500"/>
            <a:ext cx="8386762" cy="2614613"/>
          </a:xfrm>
        </p:spPr>
        <p:txBody>
          <a:bodyPr/>
          <a:lstStyle/>
          <a:p>
            <a:r>
              <a:rPr lang="en-GB" altLang="en-US" smtClean="0">
                <a:ea typeface="ＭＳ Ｐゴシック" pitchFamily="34" charset="-128"/>
              </a:rPr>
              <a:t>Ideally what range of services would John/Louise need throughout this year of him living with his disease and at what point would you involve various professionals/services?</a:t>
            </a:r>
          </a:p>
          <a:p>
            <a:endParaRPr lang="en-GB" altLang="en-US" smtClean="0">
              <a:ea typeface="ＭＳ Ｐゴシック" pitchFamily="34" charset="-128"/>
            </a:endParaRPr>
          </a:p>
          <a:p>
            <a:endParaRPr lang="en-GB" altLang="en-US" smtClean="0">
              <a:ea typeface="ＭＳ Ｐゴシック"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altLang="en-US" smtClean="0">
                <a:ea typeface="ＭＳ Ｐゴシック" pitchFamily="34" charset="-128"/>
              </a:rPr>
              <a:t>Comments on case study</a:t>
            </a:r>
          </a:p>
        </p:txBody>
      </p:sp>
      <p:sp>
        <p:nvSpPr>
          <p:cNvPr id="16387" name="Content Placeholder 2"/>
          <p:cNvSpPr>
            <a:spLocks noGrp="1"/>
          </p:cNvSpPr>
          <p:nvPr>
            <p:ph idx="1"/>
          </p:nvPr>
        </p:nvSpPr>
        <p:spPr/>
        <p:txBody>
          <a:bodyPr/>
          <a:lstStyle/>
          <a:p>
            <a:r>
              <a:rPr lang="en-GB" altLang="en-US" smtClean="0">
                <a:ea typeface="ＭＳ Ｐゴシック" pitchFamily="34" charset="-128"/>
              </a:rPr>
              <a:t>Has this person’s independence and quality been maximised at end of life?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n-US" smtClean="0">
                <a:ea typeface="ＭＳ Ｐゴシック" pitchFamily="34" charset="-128"/>
              </a:rPr>
              <a:t>Conclusion</a:t>
            </a:r>
            <a:br>
              <a:rPr lang="en-GB" altLang="en-US" smtClean="0">
                <a:ea typeface="ＭＳ Ｐゴシック" pitchFamily="34" charset="-128"/>
              </a:rPr>
            </a:br>
            <a:endParaRPr lang="en-GB" altLang="en-US" smtClean="0">
              <a:ea typeface="ＭＳ Ｐゴシック" pitchFamily="34" charset="-128"/>
            </a:endParaRPr>
          </a:p>
        </p:txBody>
      </p:sp>
      <p:sp>
        <p:nvSpPr>
          <p:cNvPr id="17411" name="Content Placeholder 2"/>
          <p:cNvSpPr>
            <a:spLocks noGrp="1"/>
          </p:cNvSpPr>
          <p:nvPr>
            <p:ph idx="1"/>
          </p:nvPr>
        </p:nvSpPr>
        <p:spPr/>
        <p:txBody>
          <a:bodyPr/>
          <a:lstStyle/>
          <a:p>
            <a:r>
              <a:rPr lang="en-GB" altLang="en-US" smtClean="0">
                <a:ea typeface="ＭＳ Ｐゴシック" pitchFamily="34" charset="-128"/>
              </a:rPr>
              <a:t>Would it be more accurate to aim to maximise independence and choice at end of life rather than quality?</a:t>
            </a:r>
          </a:p>
          <a:p>
            <a:r>
              <a:rPr lang="en-GB" altLang="en-US" smtClean="0">
                <a:ea typeface="ＭＳ Ｐゴシック" pitchFamily="34" charset="-128"/>
              </a:rPr>
              <a:t>Communication</a:t>
            </a:r>
          </a:p>
          <a:p>
            <a:r>
              <a:rPr lang="en-GB" altLang="en-US" smtClean="0">
                <a:ea typeface="ＭＳ Ｐゴシック" pitchFamily="34" charset="-128"/>
              </a:rPr>
              <a:t>Collaboration</a:t>
            </a:r>
          </a:p>
          <a:p>
            <a:r>
              <a:rPr lang="en-GB" altLang="en-US" smtClean="0">
                <a:ea typeface="ＭＳ Ｐゴシック" pitchFamily="34" charset="-128"/>
              </a:rPr>
              <a:t>Demands on our services are only going to increase</a:t>
            </a:r>
          </a:p>
          <a:p>
            <a:r>
              <a:rPr lang="en-GB" altLang="en-US" smtClean="0">
                <a:ea typeface="ＭＳ Ｐゴシック" pitchFamily="34" charset="-128"/>
              </a:rPr>
              <a:t>‘If you do what you always did you will get what you always got’</a:t>
            </a:r>
          </a:p>
          <a:p>
            <a:r>
              <a:rPr lang="en-GB" altLang="en-US" smtClean="0">
                <a:ea typeface="ＭＳ Ｐゴシック" pitchFamily="34" charset="-128"/>
              </a:rPr>
              <a:t>(Albert Einstein)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p:txBody>
          <a:bodyPr/>
          <a:lstStyle/>
          <a:p>
            <a:r>
              <a:rPr lang="en-GB" altLang="en-US" smtClean="0">
                <a:ea typeface="ＭＳ Ｐゴシック" pitchFamily="34" charset="-128"/>
              </a:rPr>
              <a:t>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endParaRPr lang="en-GB" altLang="en-US" smtClean="0">
              <a:ea typeface="ＭＳ Ｐゴシック" pitchFamily="34" charset="-128"/>
            </a:endParaRPr>
          </a:p>
        </p:txBody>
      </p:sp>
      <p:sp>
        <p:nvSpPr>
          <p:cNvPr id="4099" name="Content Placeholder 2"/>
          <p:cNvSpPr>
            <a:spLocks noGrp="1"/>
          </p:cNvSpPr>
          <p:nvPr>
            <p:ph idx="1"/>
          </p:nvPr>
        </p:nvSpPr>
        <p:spPr/>
        <p:txBody>
          <a:bodyPr/>
          <a:lstStyle/>
          <a:p>
            <a:r>
              <a:rPr lang="en-GB" altLang="en-US" smtClean="0">
                <a:ea typeface="ＭＳ Ｐゴシック" pitchFamily="34" charset="-128"/>
              </a:rPr>
              <a:t>‘How people die remains in the memory of those who live on’</a:t>
            </a:r>
          </a:p>
          <a:p>
            <a:endParaRPr lang="en-GB" altLang="en-US" smtClean="0">
              <a:ea typeface="ＭＳ Ｐゴシック" pitchFamily="34" charset="-128"/>
            </a:endParaRPr>
          </a:p>
          <a:p>
            <a:r>
              <a:rPr lang="en-GB" altLang="en-US" smtClean="0">
                <a:ea typeface="ＭＳ Ｐゴシック" pitchFamily="34" charset="-128"/>
              </a:rPr>
              <a:t>(Dame Cicely Saunders – founder of the modern hospice movement)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altLang="en-US" smtClean="0">
                <a:ea typeface="ＭＳ Ｐゴシック" pitchFamily="34" charset="-128"/>
              </a:rPr>
              <a:t>St.Michael’s Hospice</a:t>
            </a:r>
            <a:br>
              <a:rPr lang="en-GB" altLang="en-US" smtClean="0">
                <a:ea typeface="ＭＳ Ｐゴシック" pitchFamily="34" charset="-128"/>
              </a:rPr>
            </a:br>
            <a:r>
              <a:rPr lang="en-GB" altLang="en-US" smtClean="0">
                <a:ea typeface="ＭＳ Ｐゴシック" pitchFamily="34" charset="-128"/>
              </a:rPr>
              <a:t>(North Hampshire)</a:t>
            </a:r>
          </a:p>
        </p:txBody>
      </p:sp>
      <p:pic>
        <p:nvPicPr>
          <p:cNvPr id="5123" name="Content Placeholder 3" descr="home-img.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882900" y="2952750"/>
            <a:ext cx="3454400" cy="18669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altLang="en-US" smtClean="0">
                <a:ea typeface="ＭＳ Ｐゴシック" pitchFamily="34" charset="-128"/>
              </a:rPr>
              <a:t>Catchment</a:t>
            </a:r>
          </a:p>
        </p:txBody>
      </p:sp>
      <p:pic>
        <p:nvPicPr>
          <p:cNvPr id="6147" name="Content Placeholder 3" descr="area-map.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195513" y="1989138"/>
            <a:ext cx="4968875" cy="3455987"/>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smtClean="0">
                <a:ea typeface="ＭＳ Ｐゴシック" pitchFamily="34" charset="-128"/>
              </a:rPr>
              <a:t>Range of services offered at SMH</a:t>
            </a:r>
          </a:p>
        </p:txBody>
      </p:sp>
      <p:sp>
        <p:nvSpPr>
          <p:cNvPr id="7171" name="Content Placeholder 2"/>
          <p:cNvSpPr>
            <a:spLocks noGrp="1"/>
          </p:cNvSpPr>
          <p:nvPr>
            <p:ph idx="1"/>
          </p:nvPr>
        </p:nvSpPr>
        <p:spPr/>
        <p:txBody>
          <a:bodyPr/>
          <a:lstStyle/>
          <a:p>
            <a:r>
              <a:rPr lang="en-GB" altLang="en-US" smtClean="0">
                <a:ea typeface="ＭＳ Ｐゴシック" pitchFamily="34" charset="-128"/>
              </a:rPr>
              <a:t>Inpatient Unit (10 beds) </a:t>
            </a:r>
          </a:p>
          <a:p>
            <a:r>
              <a:rPr lang="en-GB" altLang="en-US" smtClean="0">
                <a:ea typeface="ＭＳ Ｐゴシック" pitchFamily="34" charset="-128"/>
              </a:rPr>
              <a:t>Hospice at home</a:t>
            </a:r>
          </a:p>
          <a:p>
            <a:r>
              <a:rPr lang="en-GB" altLang="en-US" smtClean="0">
                <a:ea typeface="ＭＳ Ｐゴシック" pitchFamily="34" charset="-128"/>
              </a:rPr>
              <a:t>Day Services</a:t>
            </a:r>
          </a:p>
          <a:p>
            <a:r>
              <a:rPr lang="en-GB" altLang="en-US" smtClean="0">
                <a:ea typeface="ＭＳ Ｐゴシック" pitchFamily="34" charset="-128"/>
              </a:rPr>
              <a:t>Out Patient Services including Motor neuron Disease and therapeutic clinic, Lymphoedema and other conditions, MSA, brain tumours</a:t>
            </a:r>
          </a:p>
          <a:p>
            <a:endParaRPr lang="en-GB" altLang="en-US" smtClean="0">
              <a:ea typeface="ＭＳ Ｐゴシック" pitchFamily="34" charset="-128"/>
            </a:endParaRPr>
          </a:p>
          <a:p>
            <a:r>
              <a:rPr lang="en-GB" altLang="en-US" smtClean="0">
                <a:ea typeface="ＭＳ Ｐゴシック" pitchFamily="34" charset="-128"/>
              </a:rPr>
              <a:t>Approx 19% funding for SMH from government, rest is through fundraising.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endParaRPr lang="en-GB" altLang="en-US" smtClean="0">
              <a:ea typeface="ＭＳ Ｐゴシック" pitchFamily="34" charset="-128"/>
            </a:endParaRPr>
          </a:p>
        </p:txBody>
      </p:sp>
      <p:sp>
        <p:nvSpPr>
          <p:cNvPr id="8195" name="Content Placeholder 2"/>
          <p:cNvSpPr>
            <a:spLocks noGrp="1"/>
          </p:cNvSpPr>
          <p:nvPr>
            <p:ph idx="1"/>
          </p:nvPr>
        </p:nvSpPr>
        <p:spPr/>
        <p:txBody>
          <a:bodyPr/>
          <a:lstStyle/>
          <a:p>
            <a:r>
              <a:rPr lang="en-GB" altLang="en-US" smtClean="0">
                <a:ea typeface="ＭＳ Ｐゴシック" pitchFamily="34" charset="-128"/>
              </a:rPr>
              <a:t>Rehabilitative Palliative Care: enabling people to live fully until they die – A challenge for the 21</a:t>
            </a:r>
            <a:r>
              <a:rPr lang="en-GB" altLang="en-US" baseline="30000" smtClean="0">
                <a:ea typeface="ＭＳ Ｐゴシック" pitchFamily="34" charset="-128"/>
              </a:rPr>
              <a:t>st</a:t>
            </a:r>
            <a:r>
              <a:rPr lang="en-GB" altLang="en-US" smtClean="0">
                <a:ea typeface="ＭＳ Ｐゴシック" pitchFamily="34" charset="-128"/>
              </a:rPr>
              <a:t> Century</a:t>
            </a:r>
          </a:p>
          <a:p>
            <a:r>
              <a:rPr lang="en-GB" altLang="en-US" smtClean="0">
                <a:ea typeface="ＭＳ Ｐゴシック" pitchFamily="34" charset="-128"/>
              </a:rPr>
              <a:t>(Report published by St.Joseph’s hospice July 2015)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p:txBody>
          <a:bodyPr/>
          <a:lstStyle/>
          <a:p>
            <a:r>
              <a:rPr lang="en-GB" altLang="en-US" smtClean="0">
                <a:ea typeface="ＭＳ Ｐゴシック" pitchFamily="34" charset="-128"/>
              </a:rPr>
              <a:t>What is end of life?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smtClean="0">
                <a:ea typeface="ＭＳ Ｐゴシック" pitchFamily="34" charset="-128"/>
              </a:rPr>
              <a:t>General Medical Council definition (NICE guidelines)</a:t>
            </a:r>
          </a:p>
        </p:txBody>
      </p:sp>
      <p:sp>
        <p:nvSpPr>
          <p:cNvPr id="10243" name="Content Placeholder 2"/>
          <p:cNvSpPr>
            <a:spLocks noGrp="1"/>
          </p:cNvSpPr>
          <p:nvPr>
            <p:ph idx="1"/>
          </p:nvPr>
        </p:nvSpPr>
        <p:spPr/>
        <p:txBody>
          <a:bodyPr/>
          <a:lstStyle/>
          <a:p>
            <a:r>
              <a:rPr lang="en-GB" altLang="en-US" smtClean="0">
                <a:ea typeface="ＭＳ Ｐゴシック" pitchFamily="34" charset="-128"/>
              </a:rPr>
              <a:t>when a person is likely to die within the next 12 months. This timeframe provides a guide as to when people might be identified as approaching the end of life. For some conditions, the trajectory may require identification and subsequent planning to happen earlier. For other conditions, it may not be possible to identify people until nearer the time of death. Identification should take place with sufficient time to enable provision of high-quality end of life planning, care and support in accordance with the person's needs and preferences. Identification will need to be considered on an individual basis.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smtClean="0">
                <a:ea typeface="ＭＳ Ｐゴシック" pitchFamily="34" charset="-128"/>
              </a:rPr>
              <a:t>MND clinic at SMH</a:t>
            </a:r>
          </a:p>
        </p:txBody>
      </p:sp>
      <p:sp>
        <p:nvSpPr>
          <p:cNvPr id="11267" name="Content Placeholder 2"/>
          <p:cNvSpPr>
            <a:spLocks noGrp="1"/>
          </p:cNvSpPr>
          <p:nvPr>
            <p:ph idx="1"/>
          </p:nvPr>
        </p:nvSpPr>
        <p:spPr/>
        <p:txBody>
          <a:bodyPr/>
          <a:lstStyle/>
          <a:p>
            <a:r>
              <a:rPr lang="en-GB" altLang="en-US" smtClean="0">
                <a:ea typeface="ＭＳ Ｐゴシック" pitchFamily="34" charset="-128"/>
              </a:rPr>
              <a:t>Started 4 years ago in conjunction with Consultant Neurologist, Palliative Medicine Consultant, MNDA care centre coordinator, Physiotherapist and Occupational Therapist.</a:t>
            </a:r>
          </a:p>
          <a:p>
            <a:r>
              <a:rPr lang="en-GB" altLang="en-US" smtClean="0">
                <a:ea typeface="ＭＳ Ｐゴシック" pitchFamily="34" charset="-128"/>
              </a:rPr>
              <a:t>35 people with MND have been referred, 16 have died, 3 moved out of the area or discharged.</a:t>
            </a:r>
          </a:p>
          <a:p>
            <a:r>
              <a:rPr lang="en-GB" altLang="en-US" smtClean="0">
                <a:ea typeface="ＭＳ Ｐゴシック" pitchFamily="34" charset="-128"/>
              </a:rPr>
              <a:t>PT/OT currently undergoing research project with Southampton University to evaluate the therapy input to the clinic.</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706</TotalTime>
  <Words>554</Words>
  <Application>Microsoft Office PowerPoint</Application>
  <PresentationFormat>On-screen Show (4:3)</PresentationFormat>
  <Paragraphs>45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Times</vt:lpstr>
      <vt:lpstr>ＭＳ Ｐゴシック</vt:lpstr>
      <vt:lpstr>Arial</vt:lpstr>
      <vt:lpstr>Calibri</vt:lpstr>
      <vt:lpstr>Blank Presentation</vt:lpstr>
      <vt:lpstr>Maximizing independence and quality at end of life. (Caroline Mathias O.T)</vt:lpstr>
      <vt:lpstr>PowerPoint Presentation</vt:lpstr>
      <vt:lpstr>St.Michael’s Hospice (North Hampshire)</vt:lpstr>
      <vt:lpstr>Catchment</vt:lpstr>
      <vt:lpstr>Range of services offered at SMH</vt:lpstr>
      <vt:lpstr>PowerPoint Presentation</vt:lpstr>
      <vt:lpstr>What is end of life?</vt:lpstr>
      <vt:lpstr>General Medical Council definition (NICE guidelines)</vt:lpstr>
      <vt:lpstr>MND clinic at SMH</vt:lpstr>
      <vt:lpstr>What do you believe would be important to you at the end of your life?</vt:lpstr>
      <vt:lpstr>Case study of person with MND at end of life</vt:lpstr>
      <vt:lpstr>Types of MND</vt:lpstr>
      <vt:lpstr>Case study</vt:lpstr>
      <vt:lpstr>Comments on case study</vt:lpstr>
      <vt:lpstr>Conclusion </vt:lpstr>
      <vt:lpstr>Questions?</vt:lpstr>
    </vt:vector>
  </TitlesOfParts>
  <Company>HCT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Spencer Turner</dc:creator>
  <cp:lastModifiedBy>sshqwdcj</cp:lastModifiedBy>
  <cp:revision>41</cp:revision>
  <dcterms:created xsi:type="dcterms:W3CDTF">2012-05-30T09:40:13Z</dcterms:created>
  <dcterms:modified xsi:type="dcterms:W3CDTF">2015-09-23T10:46:29Z</dcterms:modified>
</cp:coreProperties>
</file>